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7" r:id="rId12"/>
    <p:sldId id="268" r:id="rId13"/>
    <p:sldId id="269" r:id="rId14"/>
    <p:sldId id="271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9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7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8C3C9-631A-44DA-8AA7-5B2575C89E76}" type="datetimeFigureOut">
              <a:rPr lang="tr-TR" smtClean="0"/>
              <a:t>02.06.2016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E92D0-2971-4AD8-B2A1-D8A1C1D206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9109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E92D0-2971-4AD8-B2A1-D8A1C1D206DB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239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914B7-D9EC-496B-8EF0-9A31CD7586E8}" type="datetimeFigureOut">
              <a:rPr lang="tr-TR" smtClean="0"/>
              <a:t>02.06.2016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B3711-6BF9-4900-B509-E5C9DE1AFA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914B7-D9EC-496B-8EF0-9A31CD7586E8}" type="datetimeFigureOut">
              <a:rPr lang="tr-TR" smtClean="0"/>
              <a:t>02.06.2016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B3711-6BF9-4900-B509-E5C9DE1AFA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914B7-D9EC-496B-8EF0-9A31CD7586E8}" type="datetimeFigureOut">
              <a:rPr lang="tr-TR" smtClean="0"/>
              <a:t>02.06.2016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B3711-6BF9-4900-B509-E5C9DE1AFAA6}" type="slidenum">
              <a:rPr lang="tr-TR" smtClean="0"/>
              <a:t>‹#›</a:t>
            </a:fld>
            <a:endParaRPr lang="tr-T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914B7-D9EC-496B-8EF0-9A31CD7586E8}" type="datetimeFigureOut">
              <a:rPr lang="tr-TR" smtClean="0"/>
              <a:t>02.06.2016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B3711-6BF9-4900-B509-E5C9DE1AFAA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914B7-D9EC-496B-8EF0-9A31CD7586E8}" type="datetimeFigureOut">
              <a:rPr lang="tr-TR" smtClean="0"/>
              <a:t>02.06.2016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B3711-6BF9-4900-B509-E5C9DE1AFA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914B7-D9EC-496B-8EF0-9A31CD7586E8}" type="datetimeFigureOut">
              <a:rPr lang="tr-TR" smtClean="0"/>
              <a:t>02.06.2016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B3711-6BF9-4900-B509-E5C9DE1AFAA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914B7-D9EC-496B-8EF0-9A31CD7586E8}" type="datetimeFigureOut">
              <a:rPr lang="tr-TR" smtClean="0"/>
              <a:t>02.06.2016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B3711-6BF9-4900-B509-E5C9DE1AFA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914B7-D9EC-496B-8EF0-9A31CD7586E8}" type="datetimeFigureOut">
              <a:rPr lang="tr-TR" smtClean="0"/>
              <a:t>02.06.2016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B3711-6BF9-4900-B509-E5C9DE1AFA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914B7-D9EC-496B-8EF0-9A31CD7586E8}" type="datetimeFigureOut">
              <a:rPr lang="tr-TR" smtClean="0"/>
              <a:t>02.06.2016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B3711-6BF9-4900-B509-E5C9DE1AFAA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914B7-D9EC-496B-8EF0-9A31CD7586E8}" type="datetimeFigureOut">
              <a:rPr lang="tr-TR" smtClean="0"/>
              <a:t>02.06.2016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B3711-6BF9-4900-B509-E5C9DE1AFAA6}" type="slidenum">
              <a:rPr lang="tr-TR" smtClean="0"/>
              <a:t>‹#›</a:t>
            </a:fld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914B7-D9EC-496B-8EF0-9A31CD7586E8}" type="datetimeFigureOut">
              <a:rPr lang="tr-TR" smtClean="0"/>
              <a:t>02.06.2016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B3711-6BF9-4900-B509-E5C9DE1AFAA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EF914B7-D9EC-496B-8EF0-9A31CD7586E8}" type="datetimeFigureOut">
              <a:rPr lang="tr-TR" smtClean="0"/>
              <a:t>02.06.2016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F4B3711-6BF9-4900-B509-E5C9DE1AFAA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1268760"/>
            <a:ext cx="7630616" cy="3456384"/>
          </a:xfrm>
        </p:spPr>
        <p:txBody>
          <a:bodyPr>
            <a:noAutofit/>
          </a:bodyPr>
          <a:lstStyle/>
          <a:p>
            <a:r>
              <a:rPr lang="tr-TR" sz="4800" dirty="0" smtClean="0"/>
              <a:t>ODTÜ</a:t>
            </a:r>
            <a:br>
              <a:rPr lang="tr-TR" sz="4800" dirty="0" smtClean="0"/>
            </a:br>
            <a:r>
              <a:rPr lang="tr-TR" sz="4800" dirty="0" smtClean="0"/>
              <a:t>MATEMATİK BÖLÜMÜ</a:t>
            </a:r>
            <a:br>
              <a:rPr lang="tr-TR" sz="4800" dirty="0" smtClean="0"/>
            </a:br>
            <a:r>
              <a:rPr lang="tr-TR" sz="3600" dirty="0" smtClean="0"/>
              <a:t>(Son 10 yıl, gelecek beş yı</a:t>
            </a:r>
            <a:r>
              <a:rPr lang="tr-TR" sz="2000" dirty="0" smtClean="0"/>
              <a:t>l</a:t>
            </a:r>
            <a:r>
              <a:rPr lang="tr-TR" sz="2000" dirty="0" smtClean="0"/>
              <a:t>)</a:t>
            </a:r>
            <a:br>
              <a:rPr lang="tr-TR" sz="2000" dirty="0" smtClean="0"/>
            </a:br>
            <a:r>
              <a:rPr lang="tr-TR" sz="2000" dirty="0" smtClean="0"/>
              <a:t>Mustafa Korkmaz</a:t>
            </a:r>
            <a:r>
              <a:rPr lang="tr-TR" sz="4800" dirty="0" smtClean="0"/>
              <a:t/>
            </a:r>
            <a:br>
              <a:rPr lang="tr-TR" sz="4800" dirty="0" smtClean="0"/>
            </a:br>
            <a:r>
              <a:rPr lang="tr-TR" sz="1600" dirty="0" smtClean="0"/>
              <a:t>11 Mayıs 2016</a:t>
            </a:r>
            <a:br>
              <a:rPr lang="tr-TR" sz="1600" dirty="0" smtClean="0"/>
            </a:br>
            <a:r>
              <a:rPr lang="tr-TR" sz="1600" dirty="0" smtClean="0"/>
              <a:t>Çarşamba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877935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/>
              <a:t>Genel Bilgi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- Dünya </a:t>
            </a:r>
            <a:r>
              <a:rPr lang="tr-TR" dirty="0"/>
              <a:t>standartlarında yüksek lisans/doktora </a:t>
            </a:r>
            <a:r>
              <a:rPr lang="tr-TR" dirty="0" smtClean="0"/>
              <a:t>eğitimi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>
                <a:solidFill>
                  <a:srgbClr val="FF0000"/>
                </a:solidFill>
              </a:rPr>
              <a:t>- 2014 </a:t>
            </a:r>
            <a:r>
              <a:rPr lang="tr-TR" dirty="0">
                <a:solidFill>
                  <a:srgbClr val="FF0000"/>
                </a:solidFill>
              </a:rPr>
              <a:t>yılında </a:t>
            </a:r>
            <a:r>
              <a:rPr lang="tr-TR" dirty="0" smtClean="0">
                <a:solidFill>
                  <a:srgbClr val="FF0000"/>
                </a:solidFill>
              </a:rPr>
              <a:t>QS tarafından </a:t>
            </a:r>
            <a:r>
              <a:rPr lang="tr-TR" dirty="0">
                <a:solidFill>
                  <a:srgbClr val="FF0000"/>
                </a:solidFill>
              </a:rPr>
              <a:t>yapılan sıralamada, dünyadaki en iyi 200 matematik bölümü </a:t>
            </a:r>
            <a:r>
              <a:rPr lang="tr-TR" dirty="0" smtClean="0">
                <a:solidFill>
                  <a:srgbClr val="FF0000"/>
                </a:solidFill>
              </a:rPr>
              <a:t>arasında (üniversitemizdeki bu başarıya ulaşan 9 bölümden biri)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- 2012 </a:t>
            </a:r>
            <a:r>
              <a:rPr lang="tr-TR" dirty="0"/>
              <a:t>yılında, </a:t>
            </a:r>
            <a:r>
              <a:rPr lang="tr-TR" dirty="0" smtClean="0"/>
              <a:t>lisansüstü </a:t>
            </a:r>
            <a:r>
              <a:rPr lang="tr-TR" dirty="0"/>
              <a:t>eğitimin ilk 50 yılında, 110 doktora derecesi vermesi ile </a:t>
            </a:r>
            <a:r>
              <a:rPr lang="tr-TR" dirty="0" smtClean="0"/>
              <a:t>en fazla </a:t>
            </a:r>
            <a:r>
              <a:rPr lang="tr-TR" dirty="0"/>
              <a:t>doktora veren ilk beş </a:t>
            </a:r>
            <a:r>
              <a:rPr lang="tr-TR" dirty="0" err="1"/>
              <a:t>anabilimdalı</a:t>
            </a:r>
            <a:r>
              <a:rPr lang="tr-TR" dirty="0"/>
              <a:t> arasında yer almış ve </a:t>
            </a:r>
            <a:r>
              <a:rPr lang="tr-TR" dirty="0" smtClean="0"/>
              <a:t>bir </a:t>
            </a:r>
            <a:r>
              <a:rPr lang="tr-TR" dirty="0"/>
              <a:t>plaket ile ödüllendirilmiştir.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>
                <a:solidFill>
                  <a:srgbClr val="FF0000"/>
                </a:solidFill>
              </a:rPr>
              <a:t>- Birçok </a:t>
            </a:r>
            <a:r>
              <a:rPr lang="tr-TR" dirty="0">
                <a:solidFill>
                  <a:srgbClr val="FF0000"/>
                </a:solidFill>
              </a:rPr>
              <a:t>yeni yüksek lisans/doktora dersi </a:t>
            </a:r>
            <a:r>
              <a:rPr lang="tr-TR" dirty="0" smtClean="0">
                <a:solidFill>
                  <a:srgbClr val="FF0000"/>
                </a:solidFill>
              </a:rPr>
              <a:t>ile müfredatımız zenginleştirildi.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Matematiğin </a:t>
            </a:r>
            <a:r>
              <a:rPr lang="tr-TR" dirty="0"/>
              <a:t>güncel konuları derslerimize girmiş ve eğitimimizin güncel kalması sağlanmıştır. 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             - </a:t>
            </a:r>
            <a:r>
              <a:rPr lang="tr-TR" dirty="0">
                <a:solidFill>
                  <a:srgbClr val="FF0000"/>
                </a:solidFill>
              </a:rPr>
              <a:t> </a:t>
            </a:r>
            <a:r>
              <a:rPr lang="tr-TR" dirty="0" err="1">
                <a:solidFill>
                  <a:srgbClr val="FF0000"/>
                </a:solidFill>
              </a:rPr>
              <a:t>Université</a:t>
            </a:r>
            <a:r>
              <a:rPr lang="tr-TR" dirty="0">
                <a:solidFill>
                  <a:srgbClr val="FF0000"/>
                </a:solidFill>
              </a:rPr>
              <a:t> Louis </a:t>
            </a:r>
            <a:r>
              <a:rPr lang="tr-TR" dirty="0" err="1">
                <a:solidFill>
                  <a:srgbClr val="FF0000"/>
                </a:solidFill>
              </a:rPr>
              <a:t>Pasteur</a:t>
            </a:r>
            <a:r>
              <a:rPr lang="tr-TR" dirty="0">
                <a:solidFill>
                  <a:srgbClr val="FF0000"/>
                </a:solidFill>
              </a:rPr>
              <a:t>-Fransa </a:t>
            </a:r>
            <a:r>
              <a:rPr lang="tr-TR" dirty="0" smtClean="0">
                <a:solidFill>
                  <a:srgbClr val="FF0000"/>
                </a:solidFill>
              </a:rPr>
              <a:t>ile </a:t>
            </a:r>
            <a:r>
              <a:rPr lang="tr-TR" dirty="0">
                <a:solidFill>
                  <a:srgbClr val="FF0000"/>
                </a:solidFill>
              </a:rPr>
              <a:t>ortak doktora </a:t>
            </a:r>
            <a:r>
              <a:rPr lang="tr-TR" dirty="0" smtClean="0">
                <a:solidFill>
                  <a:srgbClr val="FF0000"/>
                </a:solidFill>
              </a:rPr>
              <a:t>programı. 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Lisansüstü Eğitim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5020733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Lisans </a:t>
            </a:r>
            <a:r>
              <a:rPr lang="tr-TR" dirty="0"/>
              <a:t>sonrası bütünleşik doktora programı 2000’li yılların başında öğrenci kabul etmeye başlamıştır.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>
                <a:solidFill>
                  <a:srgbClr val="FF0000"/>
                </a:solidFill>
              </a:rPr>
              <a:t>- Doktora </a:t>
            </a:r>
            <a:r>
              <a:rPr lang="tr-TR" dirty="0">
                <a:solidFill>
                  <a:srgbClr val="FF0000"/>
                </a:solidFill>
              </a:rPr>
              <a:t>seviyesinde matematik eğitimi almak isteyen </a:t>
            </a:r>
            <a:r>
              <a:rPr lang="tr-TR" dirty="0" smtClean="0">
                <a:solidFill>
                  <a:srgbClr val="FF0000"/>
                </a:solidFill>
              </a:rPr>
              <a:t>öğrencileri </a:t>
            </a:r>
            <a:r>
              <a:rPr lang="tr-TR" dirty="0">
                <a:solidFill>
                  <a:srgbClr val="FF0000"/>
                </a:solidFill>
              </a:rPr>
              <a:t>daha hızlı ve verimli bir şekilde araştırmaya yönlendirmek için tasarlanmıştır. </a:t>
            </a:r>
            <a:endParaRPr lang="tr-T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Programa </a:t>
            </a:r>
            <a:r>
              <a:rPr lang="tr-TR" dirty="0"/>
              <a:t>kabul edilen öğrencilerin, </a:t>
            </a:r>
            <a:r>
              <a:rPr lang="tr-TR" dirty="0" smtClean="0"/>
              <a:t>matematiğin </a:t>
            </a:r>
            <a:r>
              <a:rPr lang="tr-TR" dirty="0"/>
              <a:t>temel alanlarından dört tane temel matematik sınavında başarılı </a:t>
            </a:r>
            <a:r>
              <a:rPr lang="tr-TR" dirty="0" smtClean="0"/>
              <a:t>olması </a:t>
            </a:r>
            <a:r>
              <a:rPr lang="tr-TR" dirty="0"/>
              <a:t>beklenmektedir.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>
                <a:solidFill>
                  <a:srgbClr val="FF0000"/>
                </a:solidFill>
              </a:rPr>
              <a:t>- Benzer </a:t>
            </a:r>
            <a:r>
              <a:rPr lang="tr-TR" dirty="0">
                <a:solidFill>
                  <a:srgbClr val="FF0000"/>
                </a:solidFill>
              </a:rPr>
              <a:t>sınav sistemi dünyanın birçok önde gelen üniversitesinde </a:t>
            </a:r>
            <a:r>
              <a:rPr lang="tr-TR" dirty="0" smtClean="0">
                <a:solidFill>
                  <a:srgbClr val="FF0000"/>
                </a:solidFill>
              </a:rPr>
              <a:t>uygulanmaktadır. </a:t>
            </a:r>
          </a:p>
          <a:p>
            <a:pPr marL="0" indent="0">
              <a:buNone/>
            </a:pPr>
            <a:r>
              <a:rPr lang="tr-TR" dirty="0" smtClean="0"/>
              <a:t>	- Bölümümüzün </a:t>
            </a:r>
            <a:r>
              <a:rPr lang="tr-TR" dirty="0"/>
              <a:t>doktora eğitimi bakımından iyi bir konumda olduğunu düşünmekteyiz.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Bütünleşik </a:t>
            </a:r>
            <a:r>
              <a:rPr lang="tr-TR" b="1" dirty="0"/>
              <a:t>Doktora Programı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98010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1700808"/>
            <a:ext cx="8229600" cy="4680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	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endParaRPr lang="tr-TR" dirty="0" smtClean="0"/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 smtClean="0"/>
              <a:t>- </a:t>
            </a:r>
            <a:r>
              <a:rPr lang="tr-TR" sz="2000" dirty="0"/>
              <a:t>Bütünleşik doktora programının yürürlüğe girmesiyle </a:t>
            </a:r>
            <a:r>
              <a:rPr lang="tr-TR" sz="2000" dirty="0" smtClean="0"/>
              <a:t>yüksek </a:t>
            </a:r>
            <a:r>
              <a:rPr lang="tr-TR" sz="2000" dirty="0"/>
              <a:t>lisans programına öğrenci alımı durduruldu.</a:t>
            </a:r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>
                <a:solidFill>
                  <a:srgbClr val="FF0000"/>
                </a:solidFill>
              </a:rPr>
              <a:t>- 2015 güz döneminde programa yeniden öğrenci kabul edilmesine başlandı. </a:t>
            </a:r>
          </a:p>
          <a:p>
            <a:pPr marL="0" indent="0">
              <a:buNone/>
            </a:pPr>
            <a:r>
              <a:rPr lang="tr-TR" sz="2000" dirty="0"/>
              <a:t>	- Bu değişiklik, not ortalaması ile bütünleşik doktora programına kayıt yaptıramayan öğrencilerimiz göz önünde bulundurularak yapılmıştır. </a:t>
            </a:r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>
                <a:solidFill>
                  <a:srgbClr val="FF0000"/>
                </a:solidFill>
              </a:rPr>
              <a:t>- Ayrıca, genç öğretim elemanlarımıza, yükseltme kıstaslarında yer alan tez yöneticisi olmak </a:t>
            </a:r>
            <a:r>
              <a:rPr lang="tr-TR" sz="2000" dirty="0" smtClean="0">
                <a:solidFill>
                  <a:srgbClr val="FF0000"/>
                </a:solidFill>
              </a:rPr>
              <a:t>koşulunu </a:t>
            </a:r>
            <a:r>
              <a:rPr lang="tr-TR" sz="2000" dirty="0">
                <a:solidFill>
                  <a:srgbClr val="FF0000"/>
                </a:solidFill>
              </a:rPr>
              <a:t>sağlamak amacıyla, doktora öğrencisi danışmanlığı yapmadan önce, yüksek lisans danışmanlığı yapma fırsatı </a:t>
            </a:r>
            <a:r>
              <a:rPr lang="tr-TR" sz="2000" dirty="0" smtClean="0">
                <a:solidFill>
                  <a:srgbClr val="FF0000"/>
                </a:solidFill>
              </a:rPr>
              <a:t>doğmuştur.</a:t>
            </a:r>
            <a:endParaRPr lang="tr-TR" sz="2000" dirty="0">
              <a:solidFill>
                <a:srgbClr val="FF0000"/>
              </a:solidFill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Yüksek </a:t>
            </a:r>
            <a:r>
              <a:rPr lang="tr-TR" b="1" dirty="0"/>
              <a:t>Lisans Programı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47504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2492896"/>
            <a:ext cx="7704856" cy="37444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sz="2000" dirty="0" smtClean="0"/>
              <a:t>- Öğretim </a:t>
            </a:r>
            <a:r>
              <a:rPr lang="tr-TR" sz="2000" dirty="0"/>
              <a:t>Üyesi Yetiştirme Programı uygulaması 2002 yılında ülkemizdeki gelişmekte olan üniversitelere öğretim üyesi yetiştirmek amacıyla ilk olarak Orta Doğu Teknik Üniversitesinde başlatılmıştır.  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 smtClean="0"/>
              <a:t>	</a:t>
            </a:r>
            <a:r>
              <a:rPr lang="tr-TR" sz="2000" dirty="0" smtClean="0">
                <a:solidFill>
                  <a:srgbClr val="FF0000"/>
                </a:solidFill>
              </a:rPr>
              <a:t>- 2016 </a:t>
            </a:r>
            <a:r>
              <a:rPr lang="tr-TR" sz="2000" dirty="0">
                <a:solidFill>
                  <a:srgbClr val="FF0000"/>
                </a:solidFill>
              </a:rPr>
              <a:t>yılı </a:t>
            </a:r>
            <a:r>
              <a:rPr lang="tr-TR" sz="2000" dirty="0" smtClean="0">
                <a:solidFill>
                  <a:srgbClr val="FF0000"/>
                </a:solidFill>
              </a:rPr>
              <a:t>Mayıs </a:t>
            </a:r>
            <a:r>
              <a:rPr lang="tr-TR" sz="2000" dirty="0">
                <a:solidFill>
                  <a:srgbClr val="FF0000"/>
                </a:solidFill>
              </a:rPr>
              <a:t>ayına kadar </a:t>
            </a:r>
            <a:r>
              <a:rPr lang="tr-TR" sz="2000" dirty="0" smtClean="0">
                <a:solidFill>
                  <a:srgbClr val="FF0000"/>
                </a:solidFill>
              </a:rPr>
              <a:t>17 </a:t>
            </a:r>
            <a:r>
              <a:rPr lang="tr-TR" sz="2000" dirty="0">
                <a:solidFill>
                  <a:srgbClr val="FF0000"/>
                </a:solidFill>
              </a:rPr>
              <a:t>mezun verilmiş ve bu mezunlar üniversitelerine </a:t>
            </a:r>
            <a:r>
              <a:rPr lang="tr-TR" sz="2000" dirty="0" smtClean="0">
                <a:solidFill>
                  <a:srgbClr val="FF0000"/>
                </a:solidFill>
              </a:rPr>
              <a:t>dönmüşlerdir/dönmektedir. </a:t>
            </a:r>
            <a:r>
              <a:rPr lang="tr-TR" sz="2000" dirty="0" smtClean="0">
                <a:solidFill>
                  <a:srgbClr val="FF0000"/>
                </a:solidFill>
              </a:rPr>
              <a:t> (</a:t>
            </a:r>
            <a:r>
              <a:rPr lang="tr-TR" sz="2000" dirty="0">
                <a:solidFill>
                  <a:srgbClr val="FF0000"/>
                </a:solidFill>
              </a:rPr>
              <a:t>Bir çoğu üniversitelerinde kadro sıkıntısı yaşamıştır/yaşamaktadır.) </a:t>
            </a:r>
            <a:endParaRPr lang="tr-T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 smtClean="0"/>
              <a:t>- </a:t>
            </a:r>
            <a:r>
              <a:rPr lang="tr-TR" sz="2000" dirty="0"/>
              <a:t>Halen, ÖYP programı dahilinde bölümümüzde doktora yapan 11 doktora öğrencimiz vardır</a:t>
            </a:r>
            <a:r>
              <a:rPr lang="tr-TR" sz="2000" dirty="0" smtClean="0"/>
              <a:t>.</a:t>
            </a:r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 smtClean="0">
                <a:solidFill>
                  <a:srgbClr val="FF0000"/>
                </a:solidFill>
              </a:rPr>
              <a:t>- Ülkemiz adına çok yaralı bir program olduğu kanısındayız. </a:t>
            </a:r>
            <a:endParaRPr lang="tr-T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Öğretim Üyesi Yetiştirme Programı (ÖYP)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11403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2000" dirty="0" smtClean="0"/>
              <a:t>	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Bütünleşik doktora : 47</a:t>
            </a:r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Master sonrası doktora: 32</a:t>
            </a:r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Yüksek Lisans: 13</a:t>
            </a:r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Toplam: 92</a:t>
            </a:r>
            <a:endParaRPr lang="tr-TR" sz="2400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Lisansüstü öğrenci </a:t>
            </a:r>
            <a:r>
              <a:rPr lang="tr-TR" b="1" dirty="0" smtClean="0"/>
              <a:t>sayılarımız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5609276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00809"/>
            <a:ext cx="8229600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	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sz="2000" dirty="0" smtClean="0"/>
              <a:t>- Matematik </a:t>
            </a:r>
            <a:r>
              <a:rPr lang="tr-TR" sz="2000" dirty="0"/>
              <a:t>araştırmaları </a:t>
            </a:r>
            <a:r>
              <a:rPr lang="tr-TR" sz="2000" dirty="0" smtClean="0"/>
              <a:t>açısından </a:t>
            </a:r>
            <a:r>
              <a:rPr lang="tr-TR" sz="2000" dirty="0"/>
              <a:t>oldukça köklü bir </a:t>
            </a:r>
            <a:r>
              <a:rPr lang="tr-TR" sz="2000" dirty="0" smtClean="0"/>
              <a:t>gelenek</a:t>
            </a:r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 smtClean="0">
                <a:solidFill>
                  <a:srgbClr val="FF0000"/>
                </a:solidFill>
              </a:rPr>
              <a:t>- Teorik </a:t>
            </a:r>
            <a:r>
              <a:rPr lang="tr-TR" sz="2000" dirty="0">
                <a:solidFill>
                  <a:srgbClr val="FF0000"/>
                </a:solidFill>
              </a:rPr>
              <a:t>ve uygulamalı matematiğin birçok </a:t>
            </a:r>
            <a:r>
              <a:rPr lang="tr-TR" sz="2000" dirty="0" smtClean="0">
                <a:solidFill>
                  <a:srgbClr val="FF0000"/>
                </a:solidFill>
              </a:rPr>
              <a:t>alanında araştırmalar.</a:t>
            </a:r>
          </a:p>
          <a:p>
            <a:pPr marL="0" indent="0">
              <a:buNone/>
            </a:pPr>
            <a:r>
              <a:rPr lang="tr-TR" sz="2000" dirty="0" smtClean="0"/>
              <a:t>	- Her yıl yapılan araştırma sonuçları ulusal ve uluslararası dergilerde yayınlanmakta ve konferanslarda sunulmaktadır. </a:t>
            </a:r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 smtClean="0">
                <a:solidFill>
                  <a:srgbClr val="FF0000"/>
                </a:solidFill>
              </a:rPr>
              <a:t>- Bölümümüz </a:t>
            </a:r>
            <a:r>
              <a:rPr lang="tr-TR" sz="2000" dirty="0">
                <a:solidFill>
                  <a:srgbClr val="FF0000"/>
                </a:solidFill>
              </a:rPr>
              <a:t>birçok konferans ve </a:t>
            </a:r>
            <a:r>
              <a:rPr lang="tr-TR" sz="2000" dirty="0" err="1">
                <a:solidFill>
                  <a:srgbClr val="FF0000"/>
                </a:solidFill>
              </a:rPr>
              <a:t>çalıştaya</a:t>
            </a:r>
            <a:r>
              <a:rPr lang="tr-TR" sz="2000" dirty="0">
                <a:solidFill>
                  <a:srgbClr val="FF0000"/>
                </a:solidFill>
              </a:rPr>
              <a:t> ev sahipliği </a:t>
            </a:r>
            <a:r>
              <a:rPr lang="tr-TR" sz="2000" dirty="0" smtClean="0">
                <a:solidFill>
                  <a:srgbClr val="FF0000"/>
                </a:solidFill>
              </a:rPr>
              <a:t>yapmakta, öğretim </a:t>
            </a:r>
            <a:r>
              <a:rPr lang="tr-TR" sz="2000" dirty="0">
                <a:solidFill>
                  <a:srgbClr val="FF0000"/>
                </a:solidFill>
              </a:rPr>
              <a:t>elemanlarımız bu etkinliklerin düzenleme ve bilim kurullarında görev almaktadır. </a:t>
            </a:r>
            <a:endParaRPr lang="tr-T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 smtClean="0"/>
              <a:t>-Düzenli araştırma seminerleri.</a:t>
            </a:r>
            <a:endParaRPr lang="tr-TR" sz="2000" dirty="0"/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Araştırma</a:t>
            </a:r>
            <a:r>
              <a:rPr lang="tr-TR" sz="4000" dirty="0"/>
              <a:t/>
            </a:r>
            <a:br>
              <a:rPr lang="tr-TR" sz="4000" dirty="0"/>
            </a:b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9845584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3672408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endParaRPr lang="tr-TR" dirty="0" smtClean="0"/>
          </a:p>
          <a:p>
            <a:pPr marL="0" indent="0">
              <a:buNone/>
            </a:pPr>
            <a:r>
              <a:rPr lang="tr-TR" sz="2000" dirty="0" smtClean="0"/>
              <a:t>	- </a:t>
            </a:r>
            <a:r>
              <a:rPr lang="tr-TR" sz="2000" dirty="0"/>
              <a:t>Gökova- Geometri-Topoloji Konferansları, 1992’den beri</a:t>
            </a:r>
          </a:p>
          <a:p>
            <a:pPr marL="0" indent="0">
              <a:buNone/>
            </a:pPr>
            <a:r>
              <a:rPr lang="tr-TR" sz="2000" dirty="0" smtClean="0">
                <a:solidFill>
                  <a:srgbClr val="FF0000"/>
                </a:solidFill>
              </a:rPr>
              <a:t>	- </a:t>
            </a:r>
            <a:r>
              <a:rPr lang="tr-TR" sz="2000" dirty="0" smtClean="0">
                <a:solidFill>
                  <a:srgbClr val="FF0000"/>
                </a:solidFill>
              </a:rPr>
              <a:t>Antalya Cebir Günleri, 1999’dan beri</a:t>
            </a:r>
          </a:p>
          <a:p>
            <a:pPr marL="0" indent="0">
              <a:buNone/>
            </a:pPr>
            <a:r>
              <a:rPr lang="tr-TR" sz="2000" dirty="0" smtClean="0"/>
              <a:t>	- </a:t>
            </a:r>
            <a:r>
              <a:rPr lang="tr-TR" sz="2000" dirty="0" err="1" smtClean="0"/>
              <a:t>Arf</a:t>
            </a:r>
            <a:r>
              <a:rPr lang="tr-TR" sz="2000" dirty="0" smtClean="0"/>
              <a:t> Konferansları, 2001‘den beri</a:t>
            </a:r>
          </a:p>
          <a:p>
            <a:pPr marL="0" indent="0">
              <a:buNone/>
            </a:pPr>
            <a:r>
              <a:rPr lang="tr-TR" sz="2000" dirty="0" smtClean="0">
                <a:solidFill>
                  <a:srgbClr val="FF0000"/>
                </a:solidFill>
              </a:rPr>
              <a:t>	- </a:t>
            </a:r>
            <a:r>
              <a:rPr lang="tr-TR" sz="2000" dirty="0" smtClean="0">
                <a:solidFill>
                  <a:srgbClr val="FF0000"/>
                </a:solidFill>
              </a:rPr>
              <a:t>Ankara Matematik Günleri, 2009, 2015</a:t>
            </a:r>
          </a:p>
          <a:p>
            <a:pPr marL="0" indent="0">
              <a:buNone/>
            </a:pPr>
            <a:r>
              <a:rPr lang="tr-TR" sz="2000" dirty="0" smtClean="0"/>
              <a:t>	- </a:t>
            </a:r>
            <a:r>
              <a:rPr lang="tr-TR" sz="2000" dirty="0" smtClean="0"/>
              <a:t>Kadın </a:t>
            </a:r>
            <a:r>
              <a:rPr lang="tr-TR" sz="2000" dirty="0" err="1" smtClean="0"/>
              <a:t>Matematkçiler</a:t>
            </a:r>
            <a:r>
              <a:rPr lang="tr-TR" sz="2000" dirty="0" smtClean="0"/>
              <a:t> Derneği </a:t>
            </a:r>
            <a:r>
              <a:rPr lang="tr-TR" sz="2000" dirty="0" err="1" smtClean="0"/>
              <a:t>Çalıştayları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 smtClean="0">
                <a:solidFill>
                  <a:srgbClr val="FF0000"/>
                </a:solidFill>
              </a:rPr>
              <a:t>	- </a:t>
            </a:r>
            <a:r>
              <a:rPr lang="tr-TR" sz="2000" dirty="0" smtClean="0">
                <a:solidFill>
                  <a:srgbClr val="FF0000"/>
                </a:solidFill>
              </a:rPr>
              <a:t>Diğer toplantılar.</a:t>
            </a:r>
            <a:endParaRPr lang="tr-TR" sz="2000" dirty="0">
              <a:solidFill>
                <a:srgbClr val="FF0000"/>
              </a:solidFill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Öğretim elemanlarımız tarafından düzenlenen </a:t>
            </a:r>
            <a:r>
              <a:rPr lang="tr-TR" b="1" dirty="0" err="1" smtClean="0"/>
              <a:t>çalıştay</a:t>
            </a:r>
            <a:r>
              <a:rPr lang="tr-TR" b="1" dirty="0" smtClean="0"/>
              <a:t>/konferanslar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84092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1988840"/>
            <a:ext cx="8136904" cy="43204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2000" dirty="0" smtClean="0"/>
              <a:t>- 2015 </a:t>
            </a:r>
            <a:r>
              <a:rPr lang="tr-TR" sz="2000" dirty="0"/>
              <a:t>TÜBİTAK Bilim Ödülü 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 smtClean="0"/>
              <a:t>	-</a:t>
            </a:r>
            <a:r>
              <a:rPr lang="tr-TR" sz="2000" dirty="0" err="1" smtClean="0"/>
              <a:t>Marat</a:t>
            </a:r>
            <a:r>
              <a:rPr lang="tr-TR" sz="2000" dirty="0" smtClean="0"/>
              <a:t> </a:t>
            </a:r>
            <a:r>
              <a:rPr lang="tr-TR" sz="2000" dirty="0" err="1" smtClean="0"/>
              <a:t>Akhmet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 smtClean="0">
                <a:solidFill>
                  <a:srgbClr val="FF0000"/>
                </a:solidFill>
              </a:rPr>
              <a:t>- 2014 ODTÜ </a:t>
            </a:r>
            <a:r>
              <a:rPr lang="tr-TR" sz="2000" dirty="0">
                <a:solidFill>
                  <a:srgbClr val="FF0000"/>
                </a:solidFill>
              </a:rPr>
              <a:t>Prof. Dr. Mustafa N. Parlar </a:t>
            </a:r>
            <a:r>
              <a:rPr lang="tr-TR" sz="2000" dirty="0" smtClean="0">
                <a:solidFill>
                  <a:srgbClr val="FF0000"/>
                </a:solidFill>
              </a:rPr>
              <a:t>Eğitim </a:t>
            </a:r>
            <a:r>
              <a:rPr lang="tr-TR" sz="2000" dirty="0">
                <a:solidFill>
                  <a:srgbClr val="FF0000"/>
                </a:solidFill>
              </a:rPr>
              <a:t>ve </a:t>
            </a:r>
            <a:r>
              <a:rPr lang="tr-TR" sz="2000" dirty="0" smtClean="0">
                <a:solidFill>
                  <a:srgbClr val="FF0000"/>
                </a:solidFill>
              </a:rPr>
              <a:t>Araştırma </a:t>
            </a:r>
            <a:r>
              <a:rPr lang="tr-TR" sz="2000" dirty="0">
                <a:solidFill>
                  <a:srgbClr val="FF0000"/>
                </a:solidFill>
              </a:rPr>
              <a:t>Vakfı Bilim </a:t>
            </a:r>
            <a:r>
              <a:rPr lang="tr-TR" sz="2000" dirty="0" smtClean="0">
                <a:solidFill>
                  <a:srgbClr val="FF0000"/>
                </a:solidFill>
              </a:rPr>
              <a:t>Ödülü</a:t>
            </a:r>
          </a:p>
          <a:p>
            <a:pPr marL="0" indent="0">
              <a:buNone/>
            </a:pPr>
            <a:r>
              <a:rPr lang="tr-TR" sz="2000" dirty="0" smtClean="0">
                <a:solidFill>
                  <a:srgbClr val="FF0000"/>
                </a:solidFill>
              </a:rPr>
              <a:t>	- Münevver Tezer</a:t>
            </a:r>
          </a:p>
          <a:p>
            <a:pPr marL="0" indent="0">
              <a:buNone/>
            </a:pPr>
            <a:r>
              <a:rPr lang="tr-TR" sz="2000" dirty="0" smtClean="0"/>
              <a:t>- </a:t>
            </a:r>
            <a:r>
              <a:rPr lang="tr-TR" sz="2000" dirty="0"/>
              <a:t>TÜBA GEBİP </a:t>
            </a:r>
            <a:r>
              <a:rPr lang="tr-TR" sz="2000" dirty="0" smtClean="0"/>
              <a:t>ödülleri </a:t>
            </a:r>
          </a:p>
          <a:p>
            <a:pPr marL="0" indent="0">
              <a:buNone/>
            </a:pPr>
            <a:r>
              <a:rPr lang="tr-TR" sz="2000" dirty="0" smtClean="0"/>
              <a:t>	- Ferruh </a:t>
            </a:r>
            <a:r>
              <a:rPr lang="tr-TR" sz="2000" dirty="0" err="1" smtClean="0"/>
              <a:t>Özbudak</a:t>
            </a:r>
            <a:r>
              <a:rPr lang="tr-TR" sz="2000" dirty="0" smtClean="0"/>
              <a:t>, 2003-2006</a:t>
            </a:r>
          </a:p>
          <a:p>
            <a:pPr marL="0" indent="0">
              <a:buNone/>
            </a:pPr>
            <a:r>
              <a:rPr lang="tr-TR" sz="2000" dirty="0" smtClean="0"/>
              <a:t>	- Mustafa Korkmaz, 2003-2006</a:t>
            </a:r>
          </a:p>
          <a:p>
            <a:pPr marL="0" indent="0">
              <a:buNone/>
            </a:pPr>
            <a:r>
              <a:rPr lang="tr-TR" sz="2000" dirty="0" smtClean="0"/>
              <a:t>	- Yıldıray Ozan, 2004-2007</a:t>
            </a:r>
          </a:p>
          <a:p>
            <a:pPr marL="0" indent="0">
              <a:buNone/>
            </a:pPr>
            <a:r>
              <a:rPr lang="tr-TR" sz="2000" dirty="0" smtClean="0">
                <a:solidFill>
                  <a:srgbClr val="FF0000"/>
                </a:solidFill>
              </a:rPr>
              <a:t>- ODTÜ </a:t>
            </a:r>
            <a:r>
              <a:rPr lang="tr-TR" sz="2000" dirty="0">
                <a:solidFill>
                  <a:srgbClr val="FF0000"/>
                </a:solidFill>
              </a:rPr>
              <a:t>Geliştirme Vakfı Genç Araştırmacı Başarı </a:t>
            </a:r>
            <a:r>
              <a:rPr lang="tr-TR" sz="2000" dirty="0" smtClean="0">
                <a:solidFill>
                  <a:srgbClr val="FF0000"/>
                </a:solidFill>
              </a:rPr>
              <a:t>Ödülü</a:t>
            </a:r>
          </a:p>
          <a:p>
            <a:pPr marL="0" indent="0">
              <a:buNone/>
            </a:pPr>
            <a:r>
              <a:rPr lang="tr-TR" sz="2000" dirty="0" smtClean="0">
                <a:solidFill>
                  <a:srgbClr val="FF0000"/>
                </a:solidFill>
              </a:rPr>
              <a:t> 	- Canan </a:t>
            </a:r>
            <a:r>
              <a:rPr lang="tr-TR" sz="2000" dirty="0" err="1" smtClean="0">
                <a:solidFill>
                  <a:srgbClr val="FF0000"/>
                </a:solidFill>
              </a:rPr>
              <a:t>Bozkaya</a:t>
            </a:r>
            <a:r>
              <a:rPr lang="tr-TR" sz="2000" dirty="0" smtClean="0">
                <a:solidFill>
                  <a:srgbClr val="FF0000"/>
                </a:solidFill>
              </a:rPr>
              <a:t>, 2015</a:t>
            </a:r>
          </a:p>
          <a:p>
            <a:pPr marL="0" indent="0">
              <a:buNone/>
            </a:pPr>
            <a:r>
              <a:rPr lang="tr-TR" sz="2000" dirty="0" smtClean="0">
                <a:solidFill>
                  <a:srgbClr val="FF0000"/>
                </a:solidFill>
              </a:rPr>
              <a:t>	- Emre Coşkun, 2014</a:t>
            </a:r>
            <a:endParaRPr lang="tr-TR" sz="2000" dirty="0">
              <a:solidFill>
                <a:srgbClr val="FF0000"/>
              </a:solidFill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Ödüller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6519491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2276872"/>
            <a:ext cx="7931224" cy="37444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 smtClean="0"/>
              <a:t>- Lisansüstü </a:t>
            </a:r>
            <a:r>
              <a:rPr lang="tr-TR" sz="2000" dirty="0"/>
              <a:t>tez </a:t>
            </a:r>
            <a:r>
              <a:rPr lang="tr-TR" sz="2000" dirty="0" smtClean="0"/>
              <a:t>ödülleri</a:t>
            </a:r>
          </a:p>
          <a:p>
            <a:pPr marL="0" indent="0">
              <a:buNone/>
            </a:pPr>
            <a:r>
              <a:rPr lang="tr-TR" sz="2000" dirty="0" smtClean="0"/>
              <a:t>	- </a:t>
            </a:r>
            <a:r>
              <a:rPr lang="tr-TR" sz="2000" dirty="0"/>
              <a:t>Zeynep Kayar (Danışmanı: Ağacık Zafer), 2013-2014 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 smtClean="0"/>
              <a:t>-  </a:t>
            </a:r>
            <a:r>
              <a:rPr lang="tr-TR" sz="2000" dirty="0" err="1"/>
              <a:t>M.Onur</a:t>
            </a:r>
            <a:r>
              <a:rPr lang="tr-TR" sz="2000" dirty="0"/>
              <a:t> Fen (Danışmanı: </a:t>
            </a:r>
            <a:r>
              <a:rPr lang="tr-TR" sz="2000" dirty="0" err="1"/>
              <a:t>Marat</a:t>
            </a:r>
            <a:r>
              <a:rPr lang="tr-TR" sz="2000" dirty="0"/>
              <a:t> </a:t>
            </a:r>
            <a:r>
              <a:rPr lang="tr-TR" sz="2000" dirty="0" err="1" smtClean="0"/>
              <a:t>Akhmet</a:t>
            </a:r>
            <a:r>
              <a:rPr lang="tr-TR" sz="2000" dirty="0"/>
              <a:t>), </a:t>
            </a:r>
            <a:r>
              <a:rPr lang="tr-TR" sz="2000" dirty="0" smtClean="0"/>
              <a:t>2012-2013</a:t>
            </a:r>
          </a:p>
          <a:p>
            <a:pPr marL="0" indent="0">
              <a:buNone/>
            </a:pPr>
            <a:r>
              <a:rPr lang="tr-TR" sz="2000" dirty="0" smtClean="0">
                <a:solidFill>
                  <a:srgbClr val="FF0000"/>
                </a:solidFill>
              </a:rPr>
              <a:t>- ODTÜ </a:t>
            </a:r>
            <a:r>
              <a:rPr lang="tr-TR" sz="2000" dirty="0">
                <a:solidFill>
                  <a:srgbClr val="FF0000"/>
                </a:solidFill>
              </a:rPr>
              <a:t>Prof. Dr. Mustafa N. Parlar Eğitim ve Araştırma Vakfı </a:t>
            </a:r>
            <a:r>
              <a:rPr lang="tr-TR" sz="2000" dirty="0" smtClean="0">
                <a:solidFill>
                  <a:srgbClr val="FF0000"/>
                </a:solidFill>
              </a:rPr>
              <a:t> </a:t>
            </a:r>
            <a:r>
              <a:rPr lang="tr-TR" sz="2000" dirty="0">
                <a:solidFill>
                  <a:srgbClr val="FF0000"/>
                </a:solidFill>
              </a:rPr>
              <a:t>ODTÜ Yılın Tezi </a:t>
            </a:r>
            <a:r>
              <a:rPr lang="tr-TR" sz="2000" dirty="0" smtClean="0">
                <a:solidFill>
                  <a:srgbClr val="FF0000"/>
                </a:solidFill>
              </a:rPr>
              <a:t>Ödülü</a:t>
            </a:r>
            <a:endParaRPr lang="tr-TR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1600" dirty="0">
                <a:solidFill>
                  <a:srgbClr val="FF0000"/>
                </a:solidFill>
              </a:rPr>
              <a:t>	</a:t>
            </a:r>
            <a:r>
              <a:rPr lang="tr-TR" sz="1600" dirty="0" smtClean="0">
                <a:solidFill>
                  <a:srgbClr val="FF0000"/>
                </a:solidFill>
              </a:rPr>
              <a:t>- </a:t>
            </a:r>
            <a:r>
              <a:rPr lang="tr-TR" sz="2000" dirty="0">
                <a:solidFill>
                  <a:srgbClr val="FF0000"/>
                </a:solidFill>
              </a:rPr>
              <a:t>Sevin </a:t>
            </a:r>
            <a:r>
              <a:rPr lang="tr-TR" sz="2000" dirty="0" err="1">
                <a:solidFill>
                  <a:srgbClr val="FF0000"/>
                </a:solidFill>
              </a:rPr>
              <a:t>Gümgüm</a:t>
            </a:r>
            <a:r>
              <a:rPr lang="tr-TR" sz="2000" dirty="0">
                <a:solidFill>
                  <a:srgbClr val="FF0000"/>
                </a:solidFill>
              </a:rPr>
              <a:t> (Danışmanı: Münevver Tezer), </a:t>
            </a:r>
            <a:r>
              <a:rPr lang="tr-TR" sz="2000" dirty="0" smtClean="0">
                <a:solidFill>
                  <a:srgbClr val="FF0000"/>
                </a:solidFill>
              </a:rPr>
              <a:t>2009-2010 </a:t>
            </a:r>
          </a:p>
          <a:p>
            <a:pPr marL="0" indent="0">
              <a:buNone/>
            </a:pPr>
            <a:r>
              <a:rPr lang="tr-TR" sz="2000" dirty="0">
                <a:solidFill>
                  <a:srgbClr val="FF0000"/>
                </a:solidFill>
              </a:rPr>
              <a:t>	</a:t>
            </a:r>
            <a:r>
              <a:rPr lang="tr-TR" sz="2000" dirty="0" smtClean="0">
                <a:solidFill>
                  <a:srgbClr val="FF0000"/>
                </a:solidFill>
              </a:rPr>
              <a:t>- </a:t>
            </a:r>
            <a:r>
              <a:rPr lang="tr-TR" sz="2000" dirty="0">
                <a:solidFill>
                  <a:srgbClr val="FF0000"/>
                </a:solidFill>
              </a:rPr>
              <a:t>Canan </a:t>
            </a:r>
            <a:r>
              <a:rPr lang="tr-TR" sz="2000" dirty="0" err="1">
                <a:solidFill>
                  <a:srgbClr val="FF0000"/>
                </a:solidFill>
              </a:rPr>
              <a:t>Bozkaya</a:t>
            </a:r>
            <a:r>
              <a:rPr lang="tr-TR" sz="2000" dirty="0">
                <a:solidFill>
                  <a:srgbClr val="FF0000"/>
                </a:solidFill>
              </a:rPr>
              <a:t> (Danışmanı: Münevver Tezer), </a:t>
            </a:r>
            <a:r>
              <a:rPr lang="tr-TR" sz="2000" dirty="0" smtClean="0">
                <a:solidFill>
                  <a:srgbClr val="FF0000"/>
                </a:solidFill>
              </a:rPr>
              <a:t>2007-2008</a:t>
            </a:r>
          </a:p>
          <a:p>
            <a:pPr marL="0" indent="0">
              <a:buNone/>
            </a:pPr>
            <a:r>
              <a:rPr lang="tr-TR" sz="2000" dirty="0" smtClean="0"/>
              <a:t>- </a:t>
            </a:r>
            <a:r>
              <a:rPr lang="tr-TR" sz="2000" dirty="0" err="1" smtClean="0"/>
              <a:t>Hales</a:t>
            </a:r>
            <a:r>
              <a:rPr lang="tr-TR" sz="2000" dirty="0" smtClean="0"/>
              <a:t> </a:t>
            </a:r>
            <a:r>
              <a:rPr lang="tr-TR" sz="2000" dirty="0" err="1"/>
              <a:t>Distinguished</a:t>
            </a:r>
            <a:r>
              <a:rPr lang="tr-TR" sz="2000" dirty="0"/>
              <a:t> </a:t>
            </a:r>
            <a:r>
              <a:rPr lang="tr-TR" sz="2000" dirty="0" err="1"/>
              <a:t>Research</a:t>
            </a:r>
            <a:r>
              <a:rPr lang="tr-TR" sz="2000" dirty="0"/>
              <a:t> </a:t>
            </a:r>
            <a:r>
              <a:rPr lang="tr-TR" sz="2000" dirty="0" err="1"/>
              <a:t>Award</a:t>
            </a:r>
            <a:r>
              <a:rPr lang="tr-TR" sz="2000" dirty="0"/>
              <a:t>, En İyi Tez Ödülü, </a:t>
            </a:r>
            <a:r>
              <a:rPr lang="tr-TR" sz="2000" dirty="0" err="1"/>
              <a:t>University</a:t>
            </a:r>
            <a:r>
              <a:rPr lang="tr-TR" sz="2000" dirty="0"/>
              <a:t> of </a:t>
            </a:r>
            <a:r>
              <a:rPr lang="tr-TR" sz="2000" dirty="0" smtClean="0"/>
              <a:t>Pittsburgh</a:t>
            </a:r>
            <a:endParaRPr lang="tr-TR" sz="1600" dirty="0"/>
          </a:p>
          <a:p>
            <a:pPr marL="0" indent="0">
              <a:buNone/>
            </a:pPr>
            <a:r>
              <a:rPr lang="tr-TR" sz="1600" dirty="0" smtClean="0"/>
              <a:t>	- </a:t>
            </a:r>
            <a:r>
              <a:rPr lang="tr-TR" sz="2000" dirty="0"/>
              <a:t>Songül Kaya </a:t>
            </a:r>
            <a:r>
              <a:rPr lang="tr-TR" sz="2000" dirty="0" err="1" smtClean="0"/>
              <a:t>Merdan</a:t>
            </a:r>
            <a:r>
              <a:rPr lang="tr-TR" sz="2000" dirty="0" smtClean="0"/>
              <a:t>, </a:t>
            </a:r>
            <a:r>
              <a:rPr lang="tr-TR" sz="2000" dirty="0"/>
              <a:t>2005.</a:t>
            </a:r>
            <a:endParaRPr lang="tr-TR" sz="2000" dirty="0" smtClean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Ödüller</a:t>
            </a:r>
          </a:p>
        </p:txBody>
      </p:sp>
    </p:spTree>
    <p:extLst>
      <p:ext uri="{BB962C8B-B14F-4D97-AF65-F5344CB8AC3E}">
        <p14:creationId xmlns:p14="http://schemas.microsoft.com/office/powerpoint/2010/main" val="40886526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2204864"/>
            <a:ext cx="7408333" cy="34506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2000" dirty="0" smtClean="0"/>
              <a:t>	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 İLKYAR </a:t>
            </a:r>
            <a:r>
              <a:rPr lang="tr-TR" sz="2400" dirty="0"/>
              <a:t>Çalışmaları</a:t>
            </a:r>
          </a:p>
          <a:p>
            <a:pPr marL="0" indent="0">
              <a:buNone/>
            </a:pPr>
            <a:r>
              <a:rPr lang="tr-TR" sz="2400" dirty="0" smtClean="0"/>
              <a:t>	</a:t>
            </a:r>
            <a:r>
              <a:rPr lang="tr-TR" sz="2400" dirty="0" smtClean="0">
                <a:solidFill>
                  <a:srgbClr val="FF0000"/>
                </a:solidFill>
              </a:rPr>
              <a:t>- Nesin Matematik Köyü</a:t>
            </a:r>
          </a:p>
          <a:p>
            <a:pPr marL="0" indent="0">
              <a:buNone/>
            </a:pPr>
            <a:r>
              <a:rPr lang="tr-TR" sz="2400" dirty="0" smtClean="0"/>
              <a:t>	- Matematik </a:t>
            </a:r>
            <a:r>
              <a:rPr lang="tr-TR" sz="2400" dirty="0"/>
              <a:t>Dünyası </a:t>
            </a:r>
            <a:r>
              <a:rPr lang="tr-TR" sz="2400" dirty="0" smtClean="0"/>
              <a:t>Dergisi</a:t>
            </a:r>
          </a:p>
          <a:p>
            <a:pPr marL="0" indent="0">
              <a:buNone/>
            </a:pPr>
            <a:r>
              <a:rPr lang="tr-TR" sz="2400" dirty="0" smtClean="0"/>
              <a:t>	</a:t>
            </a:r>
            <a:r>
              <a:rPr lang="tr-TR" sz="2400" dirty="0" smtClean="0">
                <a:solidFill>
                  <a:srgbClr val="FF0000"/>
                </a:solidFill>
              </a:rPr>
              <a:t>- OYAK </a:t>
            </a:r>
            <a:r>
              <a:rPr lang="tr-TR" sz="2400" dirty="0">
                <a:solidFill>
                  <a:srgbClr val="FF0000"/>
                </a:solidFill>
              </a:rPr>
              <a:t>Matematik Yarışması </a:t>
            </a:r>
          </a:p>
          <a:p>
            <a:pPr marL="0" indent="0">
              <a:buNone/>
            </a:pPr>
            <a:r>
              <a:rPr lang="tr-TR" sz="2400" dirty="0" smtClean="0"/>
              <a:t>	- </a:t>
            </a:r>
            <a:r>
              <a:rPr lang="tr-TR" sz="2400" dirty="0"/>
              <a:t>Matematik Topluluğu Etkinlikleri</a:t>
            </a:r>
          </a:p>
          <a:p>
            <a:pPr marL="0" indent="0">
              <a:buNone/>
            </a:pPr>
            <a:r>
              <a:rPr lang="tr-TR" sz="2400" dirty="0" smtClean="0"/>
              <a:t>	</a:t>
            </a:r>
            <a:r>
              <a:rPr lang="tr-TR" sz="2400" dirty="0" smtClean="0">
                <a:solidFill>
                  <a:srgbClr val="FF0000"/>
                </a:solidFill>
              </a:rPr>
              <a:t>- </a:t>
            </a:r>
            <a:r>
              <a:rPr lang="tr-TR" sz="2400" dirty="0">
                <a:solidFill>
                  <a:srgbClr val="FF0000"/>
                </a:solidFill>
              </a:rPr>
              <a:t>Muhtelif </a:t>
            </a:r>
            <a:r>
              <a:rPr lang="tr-TR" sz="2400" dirty="0" smtClean="0">
                <a:solidFill>
                  <a:srgbClr val="FF0000"/>
                </a:solidFill>
              </a:rPr>
              <a:t>Diğer Faaliyetler</a:t>
            </a:r>
          </a:p>
          <a:p>
            <a:pPr marL="0" indent="0">
              <a:buNone/>
            </a:pPr>
            <a:r>
              <a:rPr lang="tr-TR" sz="2400" dirty="0">
                <a:solidFill>
                  <a:srgbClr val="FF0000"/>
                </a:solidFill>
              </a:rPr>
              <a:t>	</a:t>
            </a:r>
            <a:r>
              <a:rPr lang="tr-TR" sz="2400" dirty="0" smtClean="0">
                <a:solidFill>
                  <a:srgbClr val="FF0000"/>
                </a:solidFill>
              </a:rPr>
              <a:t>	- Matematik olimpiyatları</a:t>
            </a:r>
          </a:p>
          <a:p>
            <a:pPr marL="0" indent="0">
              <a:buNone/>
            </a:pPr>
            <a:r>
              <a:rPr lang="tr-TR" sz="2400" dirty="0">
                <a:solidFill>
                  <a:srgbClr val="FF0000"/>
                </a:solidFill>
              </a:rPr>
              <a:t>	</a:t>
            </a:r>
            <a:r>
              <a:rPr lang="tr-TR" sz="2400" dirty="0" smtClean="0">
                <a:solidFill>
                  <a:srgbClr val="FF0000"/>
                </a:solidFill>
              </a:rPr>
              <a:t>	- TUBİTAK, MEB, ÖSYM, TÜBA</a:t>
            </a:r>
            <a:endParaRPr lang="tr-TR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tr-TR" sz="4000" b="1" dirty="0"/>
              <a:t>Topluma Hizmet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93278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91680" y="1600200"/>
            <a:ext cx="6995120" cy="4525963"/>
          </a:xfrm>
        </p:spPr>
        <p:txBody>
          <a:bodyPr/>
          <a:lstStyle/>
          <a:p>
            <a:endParaRPr lang="tr-TR" b="1" dirty="0" smtClean="0"/>
          </a:p>
          <a:p>
            <a:r>
              <a:rPr lang="tr-TR" b="1" dirty="0" smtClean="0"/>
              <a:t>Lisans Eğitimi</a:t>
            </a:r>
          </a:p>
          <a:p>
            <a:r>
              <a:rPr lang="tr-TR" b="1" dirty="0"/>
              <a:t>Lisansüstü </a:t>
            </a:r>
            <a:r>
              <a:rPr lang="tr-TR" b="1" dirty="0" smtClean="0"/>
              <a:t>Eğitim</a:t>
            </a:r>
          </a:p>
          <a:p>
            <a:r>
              <a:rPr lang="tr-TR" b="1" dirty="0" smtClean="0"/>
              <a:t>Araştırma </a:t>
            </a:r>
          </a:p>
          <a:p>
            <a:r>
              <a:rPr lang="tr-TR" b="1" dirty="0" smtClean="0"/>
              <a:t>Beklentiler</a:t>
            </a:r>
          </a:p>
          <a:p>
            <a:endParaRPr lang="tr-TR" b="1" dirty="0" smtClean="0"/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Plan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5912248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1916832"/>
            <a:ext cx="7408333" cy="44644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- Öğretim </a:t>
            </a:r>
            <a:r>
              <a:rPr lang="tr-TR" dirty="0"/>
              <a:t>üyesi başına düşen verilen not </a:t>
            </a:r>
            <a:r>
              <a:rPr lang="tr-TR" dirty="0" smtClean="0"/>
              <a:t>sayısına göre, kendisine </a:t>
            </a:r>
            <a:r>
              <a:rPr lang="tr-TR" dirty="0"/>
              <a:t>en yakın bölümün iki katı kadar not vermektedir. </a:t>
            </a:r>
            <a:r>
              <a:rPr lang="tr-TR" dirty="0" smtClean="0"/>
              <a:t>Bu </a:t>
            </a:r>
            <a:r>
              <a:rPr lang="tr-TR" dirty="0"/>
              <a:t>ortalamayı biraz daha aşağı çekebilmek için akademik kadromuzun </a:t>
            </a:r>
            <a:r>
              <a:rPr lang="tr-TR" dirty="0" smtClean="0"/>
              <a:t>genişlemesi.  (Şu an 40).</a:t>
            </a:r>
          </a:p>
          <a:p>
            <a:pPr marL="0" indent="0">
              <a:buNone/>
            </a:pPr>
            <a:r>
              <a:rPr lang="tr-TR" dirty="0" smtClean="0"/>
              <a:t>	-  Araştırma </a:t>
            </a:r>
            <a:r>
              <a:rPr lang="tr-TR" dirty="0"/>
              <a:t>ve eğitim faaliyetlerinin artırılması ve </a:t>
            </a:r>
            <a:r>
              <a:rPr lang="tr-TR" dirty="0" smtClean="0"/>
              <a:t>çeşitlendirilmesi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 </a:t>
            </a:r>
            <a:r>
              <a:rPr lang="tr-TR" dirty="0"/>
              <a:t>Akademik araştırma çıktılarımızın nitelik ve nicelik olarak </a:t>
            </a:r>
            <a:r>
              <a:rPr lang="tr-TR" dirty="0" smtClean="0"/>
              <a:t>artması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Yüksek </a:t>
            </a:r>
            <a:r>
              <a:rPr lang="tr-TR" dirty="0"/>
              <a:t>lisans/doktora ve çift </a:t>
            </a:r>
            <a:r>
              <a:rPr lang="tr-TR" dirty="0" err="1" smtClean="0"/>
              <a:t>anadal</a:t>
            </a:r>
            <a:r>
              <a:rPr lang="tr-TR" dirty="0" smtClean="0"/>
              <a:t>/</a:t>
            </a:r>
            <a:r>
              <a:rPr lang="tr-TR" dirty="0" err="1" smtClean="0"/>
              <a:t>yandal</a:t>
            </a:r>
            <a:r>
              <a:rPr lang="tr-TR" dirty="0" smtClean="0"/>
              <a:t> </a:t>
            </a:r>
            <a:r>
              <a:rPr lang="tr-TR" dirty="0"/>
              <a:t>kontenjanlarında </a:t>
            </a:r>
            <a:r>
              <a:rPr lang="tr-TR" dirty="0" smtClean="0"/>
              <a:t>artış</a:t>
            </a:r>
          </a:p>
          <a:p>
            <a:pPr marL="0" indent="0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- Bölümümüzün </a:t>
            </a:r>
            <a:r>
              <a:rPr lang="tr-TR" dirty="0">
                <a:solidFill>
                  <a:srgbClr val="FF0000"/>
                </a:solidFill>
              </a:rPr>
              <a:t>dünya sıralamalarındaki yerini daha da yukarılara taşımak </a:t>
            </a:r>
            <a:r>
              <a:rPr lang="tr-TR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 Atama </a:t>
            </a:r>
            <a:r>
              <a:rPr lang="tr-TR" dirty="0"/>
              <a:t>ve yükseltme süreçlerinin </a:t>
            </a:r>
            <a:r>
              <a:rPr lang="tr-TR" dirty="0" smtClean="0"/>
              <a:t>kısalması.  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- Üniversitemize </a:t>
            </a:r>
            <a:r>
              <a:rPr lang="tr-TR" dirty="0">
                <a:solidFill>
                  <a:srgbClr val="FF0000"/>
                </a:solidFill>
              </a:rPr>
              <a:t>kabul edilen öğrenci sayılarındaki artışlar dolayısıyla yaşanan ve yıllardır süregelen derslik </a:t>
            </a:r>
            <a:r>
              <a:rPr lang="tr-TR" dirty="0" smtClean="0">
                <a:solidFill>
                  <a:srgbClr val="FF0000"/>
                </a:solidFill>
              </a:rPr>
              <a:t>sorununun çözülmesi 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 Daha çok </a:t>
            </a:r>
            <a:r>
              <a:rPr lang="tr-TR" dirty="0"/>
              <a:t>öğrencimizin ERASMUS programından </a:t>
            </a:r>
            <a:r>
              <a:rPr lang="tr-TR" dirty="0" smtClean="0"/>
              <a:t>yararlanmasını bekliyoruz.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2020 beklentilerimiz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29858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844824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smtClean="0"/>
              <a:t>- Araştırma </a:t>
            </a:r>
            <a:r>
              <a:rPr lang="tr-TR" dirty="0"/>
              <a:t>görevlisi sayısında </a:t>
            </a:r>
            <a:r>
              <a:rPr lang="tr-TR" dirty="0" smtClean="0"/>
              <a:t>artış,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mevcut sayı yeterli değil</a:t>
            </a:r>
            <a:endParaRPr lang="tr-TR" dirty="0"/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- </a:t>
            </a:r>
            <a:r>
              <a:rPr lang="tr-TR" dirty="0">
                <a:solidFill>
                  <a:srgbClr val="FF0000"/>
                </a:solidFill>
              </a:rPr>
              <a:t>Araştırma olanaklarının artırılması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	</a:t>
            </a:r>
            <a:r>
              <a:rPr lang="tr-TR" dirty="0" smtClean="0">
                <a:solidFill>
                  <a:srgbClr val="FF0000"/>
                </a:solidFill>
              </a:rPr>
              <a:t>- Araştırma </a:t>
            </a:r>
            <a:r>
              <a:rPr lang="tr-TR" dirty="0">
                <a:solidFill>
                  <a:srgbClr val="FF0000"/>
                </a:solidFill>
              </a:rPr>
              <a:t>alanlarımız geliştirmek ve </a:t>
            </a:r>
            <a:r>
              <a:rPr lang="tr-TR" dirty="0" smtClean="0">
                <a:solidFill>
                  <a:srgbClr val="FF0000"/>
                </a:solidFill>
              </a:rPr>
              <a:t>artırmak 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	</a:t>
            </a:r>
            <a:r>
              <a:rPr lang="tr-TR" dirty="0" smtClean="0">
                <a:solidFill>
                  <a:srgbClr val="FF0000"/>
                </a:solidFill>
              </a:rPr>
              <a:t>- Eleman </a:t>
            </a:r>
            <a:r>
              <a:rPr lang="tr-TR" dirty="0">
                <a:solidFill>
                  <a:srgbClr val="FF0000"/>
                </a:solidFill>
              </a:rPr>
              <a:t>alma </a:t>
            </a:r>
            <a:r>
              <a:rPr lang="tr-TR" dirty="0" smtClean="0">
                <a:solidFill>
                  <a:srgbClr val="FF0000"/>
                </a:solidFill>
              </a:rPr>
              <a:t>komisyonumuzun </a:t>
            </a:r>
            <a:r>
              <a:rPr lang="tr-TR" dirty="0">
                <a:solidFill>
                  <a:srgbClr val="FF0000"/>
                </a:solidFill>
              </a:rPr>
              <a:t>kararları bu doğrultuda şekillenmektedir</a:t>
            </a:r>
            <a:r>
              <a:rPr lang="tr-TR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</a:t>
            </a:r>
            <a:r>
              <a:rPr lang="tr-TR" dirty="0"/>
              <a:t>Araştırma olanaklarının artırılması amacıyla, gelecekten beklentimiz, üniversitemiz tarafından bölümümüze ayrılan araştırma bütçesinin </a:t>
            </a:r>
            <a:r>
              <a:rPr lang="tr-TR" dirty="0" smtClean="0"/>
              <a:t>artırılması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- Genel seminerlerde </a:t>
            </a:r>
            <a:r>
              <a:rPr lang="tr-TR" dirty="0"/>
              <a:t>daha farklı alanlardan </a:t>
            </a:r>
            <a:r>
              <a:rPr lang="tr-TR" dirty="0" smtClean="0"/>
              <a:t>konuşmacı</a:t>
            </a:r>
          </a:p>
          <a:p>
            <a:pPr marL="0" indent="0">
              <a:buNone/>
            </a:pPr>
            <a:r>
              <a:rPr lang="tr-TR" dirty="0" smtClean="0"/>
              <a:t>çağırabileceğiz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	- Düzenleyeceğimiz </a:t>
            </a:r>
            <a:r>
              <a:rPr lang="tr-TR" dirty="0"/>
              <a:t>konferans ve </a:t>
            </a:r>
            <a:r>
              <a:rPr lang="tr-TR" dirty="0" err="1"/>
              <a:t>çalıştayları</a:t>
            </a:r>
            <a:r>
              <a:rPr lang="tr-TR" dirty="0"/>
              <a:t> daha da </a:t>
            </a:r>
            <a:r>
              <a:rPr lang="tr-TR" dirty="0" smtClean="0"/>
              <a:t>çeşitlendirebileceğiz.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>
                <a:solidFill>
                  <a:srgbClr val="FF0000"/>
                </a:solidFill>
              </a:rPr>
              <a:t>- Reel </a:t>
            </a:r>
            <a:r>
              <a:rPr lang="tr-TR" dirty="0">
                <a:solidFill>
                  <a:srgbClr val="FF0000"/>
                </a:solidFill>
              </a:rPr>
              <a:t>ve karmaşık </a:t>
            </a:r>
            <a:r>
              <a:rPr lang="tr-TR" dirty="0" smtClean="0">
                <a:solidFill>
                  <a:srgbClr val="FF0000"/>
                </a:solidFill>
              </a:rPr>
              <a:t>analiz, </a:t>
            </a:r>
            <a:r>
              <a:rPr lang="tr-TR" dirty="0">
                <a:solidFill>
                  <a:srgbClr val="FF0000"/>
                </a:solidFill>
              </a:rPr>
              <a:t>ve kısmi diferansiyel denklemler alanında çalışan akademisyen </a:t>
            </a:r>
            <a:r>
              <a:rPr lang="tr-TR" dirty="0" smtClean="0">
                <a:solidFill>
                  <a:srgbClr val="FF0000"/>
                </a:solidFill>
              </a:rPr>
              <a:t>eksikliğimiz var.</a:t>
            </a: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2020 </a:t>
            </a:r>
            <a:r>
              <a:rPr lang="tr-TR" b="1" dirty="0"/>
              <a:t>beklentilerimiz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01329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	</a:t>
            </a:r>
            <a:r>
              <a:rPr lang="tr-TR" sz="4400" dirty="0" smtClean="0">
                <a:latin typeface="Comic Sans MS" panose="030F0702030302020204" pitchFamily="66" charset="0"/>
              </a:rPr>
              <a:t>TEŞEKKÜRLER</a:t>
            </a:r>
            <a:endParaRPr lang="tr-TR" sz="4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6086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39933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Genel Bilgi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sz="2000" dirty="0" smtClean="0"/>
              <a:t>- </a:t>
            </a:r>
            <a:r>
              <a:rPr lang="tr-TR" sz="2000" dirty="0"/>
              <a:t>Kapsamlı </a:t>
            </a:r>
            <a:r>
              <a:rPr lang="tr-TR" sz="2000" dirty="0" smtClean="0"/>
              <a:t>bir Matematik </a:t>
            </a:r>
            <a:r>
              <a:rPr lang="tr-TR" sz="2000" dirty="0"/>
              <a:t>lisans eğitimi </a:t>
            </a:r>
            <a:r>
              <a:rPr lang="tr-TR" sz="2000" dirty="0" smtClean="0"/>
              <a:t>verilmektedir.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 smtClean="0">
                <a:solidFill>
                  <a:srgbClr val="FF0000"/>
                </a:solidFill>
              </a:rPr>
              <a:t>- </a:t>
            </a:r>
            <a:r>
              <a:rPr lang="tr-TR" sz="2000" dirty="0">
                <a:solidFill>
                  <a:srgbClr val="FF0000"/>
                </a:solidFill>
              </a:rPr>
              <a:t>Öğrencilerimize teorik ve uygulamalı matematiğin değişik alanlarında dersler alma olanağı sunulmaktadır. </a:t>
            </a:r>
          </a:p>
          <a:p>
            <a:pPr marL="0" indent="0">
              <a:buNone/>
            </a:pPr>
            <a:r>
              <a:rPr lang="tr-TR" sz="2000" dirty="0" smtClean="0"/>
              <a:t>     	- Son </a:t>
            </a:r>
            <a:r>
              <a:rPr lang="tr-TR" sz="2000" dirty="0"/>
              <a:t>on yılda müfredatımızda ciddi bir değişiklik yapılmasa da, matematiğin güncel konularının derslerimizde işlenmesini sağlamak amacı ile birçok seçmeli ders tasarlanıp müfredatımızın güncelliği korunmuştur</a:t>
            </a:r>
            <a:r>
              <a:rPr lang="tr-TR" sz="2000" dirty="0" smtClean="0"/>
              <a:t>.</a:t>
            </a:r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 smtClean="0">
                <a:solidFill>
                  <a:srgbClr val="FF0000"/>
                </a:solidFill>
              </a:rPr>
              <a:t>- </a:t>
            </a:r>
            <a:r>
              <a:rPr lang="tr-TR" sz="2000" dirty="0">
                <a:solidFill>
                  <a:srgbClr val="FF0000"/>
                </a:solidFill>
              </a:rPr>
              <a:t>Ö</a:t>
            </a:r>
            <a:r>
              <a:rPr lang="tr-TR" sz="2000" dirty="0" smtClean="0">
                <a:solidFill>
                  <a:srgbClr val="FF0000"/>
                </a:solidFill>
              </a:rPr>
              <a:t>ğrencilerimizin </a:t>
            </a:r>
            <a:r>
              <a:rPr lang="tr-TR" sz="2000" dirty="0">
                <a:solidFill>
                  <a:srgbClr val="FF0000"/>
                </a:solidFill>
              </a:rPr>
              <a:t>bilgisayar ve programlama konusunda kendilerini geliştirebilmeleri için bu alanlarla ilgili seçmeli dersler açılmaktadır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Lisans Eğitimi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1001656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/>
              <a:t>	</a:t>
            </a:r>
            <a:endParaRPr lang="tr-TR" sz="2000" dirty="0" smtClean="0"/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 smtClean="0"/>
              <a:t>- Başta </a:t>
            </a:r>
            <a:r>
              <a:rPr lang="tr-TR" sz="2000" dirty="0"/>
              <a:t>mühendislik bölümleri olmak üzere üniversitemizdeki birçok bölümün ilk iki yıl matematik derslerini </a:t>
            </a:r>
            <a:r>
              <a:rPr lang="tr-TR" sz="2000" dirty="0" smtClean="0"/>
              <a:t>vermekteyiz.</a:t>
            </a:r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 smtClean="0">
                <a:solidFill>
                  <a:srgbClr val="FF0000"/>
                </a:solidFill>
              </a:rPr>
              <a:t>- </a:t>
            </a:r>
            <a:r>
              <a:rPr lang="tr-TR" sz="2000" dirty="0">
                <a:solidFill>
                  <a:srgbClr val="FF0000"/>
                </a:solidFill>
              </a:rPr>
              <a:t>Akademik kadromuzun büyük bir kısmı bu derslerde </a:t>
            </a:r>
            <a:r>
              <a:rPr lang="tr-TR" sz="2000" dirty="0" smtClean="0">
                <a:solidFill>
                  <a:srgbClr val="FF0000"/>
                </a:solidFill>
              </a:rPr>
              <a:t>görevlendirilmektedir.</a:t>
            </a:r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 smtClean="0"/>
              <a:t>- </a:t>
            </a:r>
            <a:r>
              <a:rPr lang="tr-TR" sz="2000" dirty="0"/>
              <a:t>Uzun yıllardan gelen deneyimler sonucunda, öğrenci sayıları binlerle ifade edilen bu derslerde, etkili koordinatörlükler sayesinde bir </a:t>
            </a:r>
            <a:r>
              <a:rPr lang="tr-TR" sz="2000" dirty="0" smtClean="0"/>
              <a:t>standart </a:t>
            </a:r>
            <a:r>
              <a:rPr lang="tr-TR" sz="2000" dirty="0"/>
              <a:t>sağlanmıştır</a:t>
            </a:r>
            <a:r>
              <a:rPr lang="tr-TR" sz="2000" dirty="0" smtClean="0"/>
              <a:t>.</a:t>
            </a:r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 smtClean="0">
                <a:solidFill>
                  <a:srgbClr val="FF0000"/>
                </a:solidFill>
              </a:rPr>
              <a:t>- </a:t>
            </a:r>
            <a:r>
              <a:rPr lang="tr-TR" sz="2000" dirty="0">
                <a:solidFill>
                  <a:srgbClr val="FF0000"/>
                </a:solidFill>
              </a:rPr>
              <a:t>Geçtiğimiz on yıl içerisinde üniversitemizde birçok bölümün müfredatında yer alan </a:t>
            </a:r>
            <a:r>
              <a:rPr lang="tr-TR" sz="2000" dirty="0" err="1">
                <a:solidFill>
                  <a:srgbClr val="FF0000"/>
                </a:solidFill>
              </a:rPr>
              <a:t>Calculus</a:t>
            </a:r>
            <a:r>
              <a:rPr lang="tr-TR" sz="2000" dirty="0">
                <a:solidFill>
                  <a:srgbClr val="FF0000"/>
                </a:solidFill>
              </a:rPr>
              <a:t> derslerinde yeniden yapılandırmaya gidilmiştir. </a:t>
            </a:r>
            <a:endParaRPr lang="tr-TR" sz="2000" dirty="0" smtClean="0">
              <a:solidFill>
                <a:srgbClr val="FF0000"/>
              </a:solidFill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tr-TR" sz="3600" b="1" dirty="0" smtClean="0"/>
              <a:t/>
            </a:r>
            <a:br>
              <a:rPr lang="tr-TR" sz="3600" b="1" dirty="0" smtClean="0"/>
            </a:br>
            <a:r>
              <a:rPr lang="tr-TR" sz="3600" b="1" dirty="0" smtClean="0"/>
              <a:t/>
            </a:r>
            <a:br>
              <a:rPr lang="tr-TR" sz="3600" b="1" dirty="0" smtClean="0"/>
            </a:br>
            <a:r>
              <a:rPr lang="tr-TR" sz="3600" b="1" dirty="0" smtClean="0"/>
              <a:t> Diğer </a:t>
            </a:r>
            <a:r>
              <a:rPr lang="tr-TR" sz="3600" b="1" dirty="0"/>
              <a:t>Bölümlere Verilen  Dersler</a:t>
            </a: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98702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8312539"/>
              </p:ext>
            </p:extLst>
          </p:nvPr>
        </p:nvGraphicFramePr>
        <p:xfrm>
          <a:off x="683568" y="2708920"/>
          <a:ext cx="8280920" cy="2917114"/>
        </p:xfrm>
        <a:graphic>
          <a:graphicData uri="http://schemas.openxmlformats.org/drawingml/2006/table">
            <a:tbl>
              <a:tblPr firstRow="1" firstCol="1" bandRow="1"/>
              <a:tblGrid>
                <a:gridCol w="1872208"/>
                <a:gridCol w="6408712"/>
              </a:tblGrid>
              <a:tr h="70980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Math 125-126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Eğitim Fakültesi, </a:t>
                      </a:r>
                      <a:endParaRPr lang="tr-TR" sz="20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İktisadi </a:t>
                      </a:r>
                      <a:r>
                        <a:rPr lang="tr-TR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ve İdari Bilimler Fakültesi </a:t>
                      </a:r>
                      <a:r>
                        <a:rPr lang="tr-T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(Ekonomi </a:t>
                      </a:r>
                      <a:r>
                        <a:rPr lang="tr-TR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Bölümü Hariç)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1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Calibri"/>
                          <a:ea typeface="Calibri"/>
                          <a:cs typeface="Times New Roman"/>
                        </a:rPr>
                        <a:t>Math 151-152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Fen-Edebiyat </a:t>
                      </a:r>
                      <a:r>
                        <a:rPr lang="tr-T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Fakültesi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Ekonomi </a:t>
                      </a:r>
                      <a:r>
                        <a:rPr lang="tr-TR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Bölümü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111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Calibri"/>
                          <a:ea typeface="Calibri"/>
                          <a:cs typeface="Times New Roman"/>
                        </a:rPr>
                        <a:t>Math 155-156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Elektrik </a:t>
                      </a:r>
                      <a:r>
                        <a:rPr lang="tr-T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Elektronik </a:t>
                      </a:r>
                      <a:r>
                        <a:rPr lang="tr-TR" sz="2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Mühendisliği Bölümü</a:t>
                      </a:r>
                      <a:r>
                        <a:rPr lang="tr-TR" sz="20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Bilgisayar Mühendisliği Bölümü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Endüstri </a:t>
                      </a:r>
                      <a:r>
                        <a:rPr lang="tr-TR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Mühendisliği </a:t>
                      </a:r>
                      <a:r>
                        <a:rPr lang="tr-T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Bölümü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111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Calibri"/>
                          <a:ea typeface="Calibri"/>
                          <a:cs typeface="Times New Roman"/>
                        </a:rPr>
                        <a:t>Math 157-158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Mühendislik Fakültesi’nin diğer </a:t>
                      </a:r>
                      <a:r>
                        <a:rPr lang="tr-T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bölümleri</a:t>
                      </a:r>
                      <a:endParaRPr lang="tr-T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Önceki </a:t>
            </a:r>
            <a:r>
              <a:rPr lang="tr-TR" b="1" dirty="0" err="1" smtClean="0"/>
              <a:t>Calculus</a:t>
            </a:r>
            <a:r>
              <a:rPr lang="tr-TR" b="1" dirty="0" smtClean="0"/>
              <a:t> dersleri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7214472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6089993"/>
              </p:ext>
            </p:extLst>
          </p:nvPr>
        </p:nvGraphicFramePr>
        <p:xfrm>
          <a:off x="827584" y="2564904"/>
          <a:ext cx="7848872" cy="3449181"/>
        </p:xfrm>
        <a:graphic>
          <a:graphicData uri="http://schemas.openxmlformats.org/drawingml/2006/table">
            <a:tbl>
              <a:tblPr firstRow="1" firstCol="1" bandRow="1"/>
              <a:tblGrid>
                <a:gridCol w="1853423"/>
                <a:gridCol w="5995449"/>
              </a:tblGrid>
              <a:tr h="8400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Math 125-126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İktisadi ve İdari Bilimler Fakültesi </a:t>
                      </a:r>
                      <a:r>
                        <a:rPr lang="tr-T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(Ekonomi </a:t>
                      </a:r>
                      <a:r>
                        <a:rPr lang="tr-TR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ve İşletme Bölümü Hariç)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00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Calibri"/>
                          <a:ea typeface="Calibri"/>
                          <a:cs typeface="Times New Roman"/>
                        </a:rPr>
                        <a:t>Math 119-120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Mühendislik Fakültesi, </a:t>
                      </a:r>
                      <a:endParaRPr lang="tr-TR" sz="20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Kimya Bölümü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Ekonomi </a:t>
                      </a:r>
                      <a:r>
                        <a:rPr lang="tr-TR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Bölümü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00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Calibri"/>
                          <a:ea typeface="Calibri"/>
                          <a:cs typeface="Times New Roman"/>
                        </a:rPr>
                        <a:t>Math 117-118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Fizik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Moleküler Biyoloji ve Genetik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Biyoloji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Eğitim </a:t>
                      </a:r>
                      <a:r>
                        <a:rPr lang="tr-TR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Fakültesi </a:t>
                      </a:r>
                      <a:endParaRPr lang="tr-TR" sz="20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İşletme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/>
          <a:lstStyle/>
          <a:p>
            <a:r>
              <a:rPr lang="tr-TR" b="1" dirty="0" smtClean="0"/>
              <a:t>Şimdiki </a:t>
            </a:r>
            <a:r>
              <a:rPr lang="tr-TR" b="1" dirty="0" err="1" smtClean="0"/>
              <a:t>Calculus</a:t>
            </a:r>
            <a:r>
              <a:rPr lang="tr-TR" b="1" dirty="0" smtClean="0"/>
              <a:t> dersleri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9036693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 smtClean="0"/>
              <a:t> Ayrıca </a:t>
            </a:r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 smtClean="0"/>
              <a:t>- Math 219 </a:t>
            </a:r>
            <a:r>
              <a:rPr lang="tr-TR" sz="2000" dirty="0" err="1" smtClean="0"/>
              <a:t>Differential</a:t>
            </a:r>
            <a:r>
              <a:rPr lang="tr-TR" sz="2000" dirty="0" smtClean="0"/>
              <a:t> </a:t>
            </a:r>
            <a:r>
              <a:rPr lang="tr-TR" sz="2000" dirty="0" err="1" smtClean="0"/>
              <a:t>Equations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 smtClean="0"/>
              <a:t>- Math 260 Basic </a:t>
            </a:r>
            <a:r>
              <a:rPr lang="tr-TR" sz="2000" dirty="0" err="1" smtClean="0"/>
              <a:t>Linear</a:t>
            </a:r>
            <a:r>
              <a:rPr lang="tr-TR" sz="2000" dirty="0" smtClean="0"/>
              <a:t> </a:t>
            </a:r>
            <a:r>
              <a:rPr lang="tr-TR" sz="2000" dirty="0" err="1" smtClean="0"/>
              <a:t>Algebra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	- Math 250 Advanced </a:t>
            </a:r>
            <a:r>
              <a:rPr lang="tr-TR" sz="2000" dirty="0" err="1" smtClean="0"/>
              <a:t>Calculus</a:t>
            </a:r>
            <a:r>
              <a:rPr lang="tr-TR" sz="2000" dirty="0" smtClean="0"/>
              <a:t> in </a:t>
            </a:r>
            <a:r>
              <a:rPr lang="tr-TR" sz="2000" dirty="0" err="1" smtClean="0"/>
              <a:t>Statistics</a:t>
            </a:r>
            <a:r>
              <a:rPr lang="tr-TR" sz="2000" dirty="0" smtClean="0"/>
              <a:t> (İstatistik)</a:t>
            </a:r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 smtClean="0"/>
              <a:t>- Math 201 </a:t>
            </a:r>
            <a:r>
              <a:rPr lang="tr-TR" sz="2000" dirty="0" err="1" smtClean="0"/>
              <a:t>Elementary</a:t>
            </a:r>
            <a:r>
              <a:rPr lang="tr-TR" sz="2000" dirty="0" smtClean="0"/>
              <a:t> </a:t>
            </a:r>
            <a:r>
              <a:rPr lang="tr-TR" sz="2000" dirty="0" err="1" smtClean="0"/>
              <a:t>Geometry</a:t>
            </a:r>
            <a:r>
              <a:rPr lang="tr-TR" sz="2000" dirty="0" smtClean="0"/>
              <a:t> (EME)</a:t>
            </a:r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r>
              <a:rPr lang="tr-TR" sz="2000" dirty="0" smtClean="0"/>
              <a:t>derslerini vermekteyiz.</a:t>
            </a:r>
            <a:endParaRPr lang="tr-TR" sz="2000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Verdiğimiz diğer dersler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44229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sz="2000" dirty="0" smtClean="0"/>
              <a:t>	- </a:t>
            </a:r>
            <a:r>
              <a:rPr lang="tr-TR" sz="2000" dirty="0"/>
              <a:t>Ç</a:t>
            </a:r>
            <a:r>
              <a:rPr lang="tr-TR" sz="2000" dirty="0" smtClean="0"/>
              <a:t>ift </a:t>
            </a:r>
            <a:r>
              <a:rPr lang="tr-TR" sz="2000" dirty="0" err="1" smtClean="0"/>
              <a:t>anadal</a:t>
            </a:r>
            <a:r>
              <a:rPr lang="tr-TR" sz="2000" dirty="0" smtClean="0"/>
              <a:t> </a:t>
            </a:r>
            <a:r>
              <a:rPr lang="tr-TR" sz="2000" dirty="0" smtClean="0"/>
              <a:t>programımız,  </a:t>
            </a:r>
            <a:r>
              <a:rPr lang="tr-TR" sz="2000" dirty="0"/>
              <a:t>farklı bölümlerdeki öğrencilere kapsamlı bir matematik eğitimi alıp, matematik bölümü </a:t>
            </a:r>
            <a:r>
              <a:rPr lang="tr-TR" sz="2000" dirty="0" smtClean="0"/>
              <a:t>lisans diploması alma fırsatı vermektedir.</a:t>
            </a:r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 smtClean="0">
                <a:solidFill>
                  <a:srgbClr val="FF0000"/>
                </a:solidFill>
              </a:rPr>
              <a:t>-  </a:t>
            </a:r>
            <a:r>
              <a:rPr lang="tr-TR" sz="2000" dirty="0">
                <a:solidFill>
                  <a:srgbClr val="FF0000"/>
                </a:solidFill>
              </a:rPr>
              <a:t>Çift </a:t>
            </a:r>
            <a:r>
              <a:rPr lang="tr-TR" sz="2000" dirty="0" err="1" smtClean="0">
                <a:solidFill>
                  <a:srgbClr val="FF0000"/>
                </a:solidFill>
              </a:rPr>
              <a:t>anadal</a:t>
            </a:r>
            <a:r>
              <a:rPr lang="tr-TR" sz="2000" dirty="0" smtClean="0">
                <a:solidFill>
                  <a:srgbClr val="FF0000"/>
                </a:solidFill>
              </a:rPr>
              <a:t> </a:t>
            </a:r>
            <a:r>
              <a:rPr lang="tr-TR" sz="2000" dirty="0">
                <a:solidFill>
                  <a:srgbClr val="FF0000"/>
                </a:solidFill>
              </a:rPr>
              <a:t>programını tamamlayan birçok </a:t>
            </a:r>
            <a:r>
              <a:rPr lang="tr-TR" sz="2000" dirty="0" smtClean="0">
                <a:solidFill>
                  <a:srgbClr val="FF0000"/>
                </a:solidFill>
              </a:rPr>
              <a:t>öğrenci, </a:t>
            </a:r>
            <a:r>
              <a:rPr lang="tr-TR" sz="2000" dirty="0">
                <a:solidFill>
                  <a:srgbClr val="FF0000"/>
                </a:solidFill>
              </a:rPr>
              <a:t>matematik alanında yüksek lisans/doktora eğitimi almaya karar </a:t>
            </a:r>
            <a:r>
              <a:rPr lang="tr-TR" sz="2000" dirty="0" smtClean="0">
                <a:solidFill>
                  <a:srgbClr val="FF0000"/>
                </a:solidFill>
              </a:rPr>
              <a:t>vermektedir</a:t>
            </a:r>
            <a:r>
              <a:rPr lang="tr-TR" sz="2000" dirty="0">
                <a:solidFill>
                  <a:srgbClr val="FF0000"/>
                </a:solidFill>
              </a:rPr>
              <a:t>. </a:t>
            </a:r>
            <a:endParaRPr lang="tr-T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 smtClean="0"/>
              <a:t>- </a:t>
            </a:r>
            <a:r>
              <a:rPr lang="tr-TR" sz="2000" dirty="0"/>
              <a:t>Çift </a:t>
            </a:r>
            <a:r>
              <a:rPr lang="tr-TR" sz="2000" dirty="0" err="1" smtClean="0"/>
              <a:t>anadal</a:t>
            </a:r>
            <a:r>
              <a:rPr lang="tr-TR" sz="2000" dirty="0" smtClean="0"/>
              <a:t> </a:t>
            </a:r>
            <a:r>
              <a:rPr lang="tr-TR" sz="2000" dirty="0"/>
              <a:t>mezunu öğrencilerimizin bir kısmı halen bölümümüzde öğretim </a:t>
            </a:r>
            <a:r>
              <a:rPr lang="tr-TR" sz="2000" dirty="0" smtClean="0"/>
              <a:t>üyesidir. </a:t>
            </a:r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 smtClean="0">
                <a:solidFill>
                  <a:srgbClr val="FF0000"/>
                </a:solidFill>
              </a:rPr>
              <a:t>- </a:t>
            </a:r>
            <a:r>
              <a:rPr lang="tr-TR" sz="2000" dirty="0">
                <a:solidFill>
                  <a:srgbClr val="FF0000"/>
                </a:solidFill>
              </a:rPr>
              <a:t>TÜBİTAK’ın </a:t>
            </a:r>
            <a:r>
              <a:rPr lang="tr-TR" sz="2000" dirty="0" smtClean="0">
                <a:solidFill>
                  <a:srgbClr val="FF0000"/>
                </a:solidFill>
              </a:rPr>
              <a:t>teşvik </a:t>
            </a:r>
            <a:r>
              <a:rPr lang="tr-TR" sz="2000" dirty="0">
                <a:solidFill>
                  <a:srgbClr val="FF0000"/>
                </a:solidFill>
              </a:rPr>
              <a:t>bursu sayesinde çift </a:t>
            </a:r>
            <a:r>
              <a:rPr lang="tr-TR" sz="2000" dirty="0" err="1" smtClean="0">
                <a:solidFill>
                  <a:srgbClr val="FF0000"/>
                </a:solidFill>
              </a:rPr>
              <a:t>anadal</a:t>
            </a:r>
            <a:r>
              <a:rPr lang="tr-TR" sz="2000" dirty="0" smtClean="0">
                <a:solidFill>
                  <a:srgbClr val="FF0000"/>
                </a:solidFill>
              </a:rPr>
              <a:t> </a:t>
            </a:r>
            <a:r>
              <a:rPr lang="tr-TR" sz="2000" dirty="0">
                <a:solidFill>
                  <a:srgbClr val="FF0000"/>
                </a:solidFill>
              </a:rPr>
              <a:t>programımıza başvurularda belirgin bir artış olmuştur</a:t>
            </a:r>
            <a:r>
              <a:rPr lang="tr-TR" sz="2000" dirty="0" smtClean="0">
                <a:solidFill>
                  <a:srgbClr val="FF0000"/>
                </a:solidFill>
              </a:rPr>
              <a:t>.</a:t>
            </a:r>
            <a:r>
              <a:rPr lang="tr-TR" sz="2000" dirty="0">
                <a:solidFill>
                  <a:srgbClr val="FF0000"/>
                </a:solidFill>
              </a:rPr>
              <a:t> </a:t>
            </a:r>
            <a:endParaRPr lang="tr-T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 smtClean="0"/>
              <a:t>- </a:t>
            </a:r>
            <a:r>
              <a:rPr lang="tr-TR" sz="2000" dirty="0" err="1" smtClean="0"/>
              <a:t>Yandal</a:t>
            </a:r>
            <a:r>
              <a:rPr lang="tr-TR" sz="2000" dirty="0" smtClean="0"/>
              <a:t> </a:t>
            </a:r>
            <a:r>
              <a:rPr lang="tr-TR" sz="2000" dirty="0"/>
              <a:t>programımız ise, lisans eğitimlerini daha çok matematik dersi alarak zenginleştirmeyi amaçlayan öğrencilere yöneliktir. </a:t>
            </a:r>
          </a:p>
          <a:p>
            <a:pPr marL="0" indent="0">
              <a:buNone/>
            </a:pPr>
            <a:endParaRPr lang="tr-TR" sz="2000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Çift </a:t>
            </a:r>
            <a:r>
              <a:rPr lang="tr-TR" b="1" dirty="0" err="1" smtClean="0"/>
              <a:t>Anadal</a:t>
            </a:r>
            <a:r>
              <a:rPr lang="tr-TR" b="1" dirty="0" smtClean="0"/>
              <a:t>/</a:t>
            </a:r>
            <a:r>
              <a:rPr lang="tr-TR" b="1" dirty="0" err="1" smtClean="0"/>
              <a:t>Yandal</a:t>
            </a:r>
            <a:r>
              <a:rPr lang="tr-TR" b="1" dirty="0" smtClean="0"/>
              <a:t> programları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0280842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628800"/>
            <a:ext cx="8363272" cy="44644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sz="2200" dirty="0" smtClean="0"/>
              <a:t>- </a:t>
            </a:r>
            <a:r>
              <a:rPr lang="tr-TR" sz="2200" dirty="0"/>
              <a:t>Kurulduğundan bugüne kadar iki kampüs arasındaki matematik derslerinin koordineli verilmesini sağlamak amacıyla,  her dönem bir öğretim üyemiz dersler vermek ve araştırma yapmak amacı ile ODTÜ Kuzey Kıbrıs Kampüsü’ne misafir olmaktadır. </a:t>
            </a:r>
            <a:endParaRPr lang="tr-TR" sz="2200" dirty="0" smtClean="0"/>
          </a:p>
          <a:p>
            <a:pPr marL="0" indent="0">
              <a:buNone/>
            </a:pPr>
            <a:r>
              <a:rPr lang="tr-TR" sz="2200" dirty="0"/>
              <a:t>	</a:t>
            </a:r>
            <a:r>
              <a:rPr lang="tr-TR" sz="2200" dirty="0" smtClean="0">
                <a:solidFill>
                  <a:srgbClr val="FF0000"/>
                </a:solidFill>
              </a:rPr>
              <a:t>- Araştırma </a:t>
            </a:r>
            <a:r>
              <a:rPr lang="tr-TR" sz="2200" dirty="0">
                <a:solidFill>
                  <a:srgbClr val="FF0000"/>
                </a:solidFill>
              </a:rPr>
              <a:t>işbirliğini kuvvetlendirmek amacı ile bölümümüz öğretim üyeleri geçtiğimiz on yılda Kuzey Kıbrıs Kampüsü’nde konferans ve </a:t>
            </a:r>
            <a:r>
              <a:rPr lang="tr-TR" sz="2200" dirty="0" err="1">
                <a:solidFill>
                  <a:srgbClr val="FF0000"/>
                </a:solidFill>
              </a:rPr>
              <a:t>çalıştaylar</a:t>
            </a:r>
            <a:r>
              <a:rPr lang="tr-TR" sz="2200" dirty="0">
                <a:solidFill>
                  <a:srgbClr val="FF0000"/>
                </a:solidFill>
              </a:rPr>
              <a:t> düzenlemişlerdir. </a:t>
            </a:r>
            <a:endParaRPr lang="tr-TR" sz="2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2200" dirty="0"/>
              <a:t>	</a:t>
            </a:r>
            <a:r>
              <a:rPr lang="tr-TR" sz="2200" dirty="0" smtClean="0"/>
              <a:t>- Ayrıca</a:t>
            </a:r>
            <a:r>
              <a:rPr lang="tr-TR" sz="2200" dirty="0"/>
              <a:t>, ODTÜ Kuzey Kıbrıs Kampüsü’nde Matematik Araştırma ve Eğitim Grubu’na eleman alımında bölümümüz aktif rol oynamaktadır ve bölümüz için aranan kıstaslar burada da uygulanmaktadır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ODTÜ </a:t>
            </a:r>
            <a:r>
              <a:rPr lang="tr-TR" b="1" dirty="0"/>
              <a:t>Kuzey Kıbrıs Kampüsü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3543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586</TotalTime>
  <Words>176</Words>
  <Application>Microsoft Office PowerPoint</Application>
  <PresentationFormat>Ekran Gösterisi (4:3)</PresentationFormat>
  <Paragraphs>178</Paragraphs>
  <Slides>22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Dalga Biçimi</vt:lpstr>
      <vt:lpstr>ODTÜ MATEMATİK BÖLÜMÜ (Son 10 yıl, gelecek beş yıl) Mustafa Korkmaz 11 Mayıs 2016 Çarşamba</vt:lpstr>
      <vt:lpstr>Plan</vt:lpstr>
      <vt:lpstr>Lisans Eğitimi</vt:lpstr>
      <vt:lpstr>   Diğer Bölümlere Verilen  Dersler  </vt:lpstr>
      <vt:lpstr>Önceki Calculus dersleri</vt:lpstr>
      <vt:lpstr>Şimdiki Calculus dersleri</vt:lpstr>
      <vt:lpstr>Verdiğimiz diğer dersler</vt:lpstr>
      <vt:lpstr>Çift Anadal/Yandal programları</vt:lpstr>
      <vt:lpstr> ODTÜ Kuzey Kıbrıs Kampüsü  </vt:lpstr>
      <vt:lpstr>Lisansüstü Eğitim</vt:lpstr>
      <vt:lpstr> Bütünleşik Doktora Programı </vt:lpstr>
      <vt:lpstr> Yüksek Lisans Programı </vt:lpstr>
      <vt:lpstr>Öğretim Üyesi Yetiştirme Programı (ÖYP)</vt:lpstr>
      <vt:lpstr>Lisansüstü öğrenci sayılarımız</vt:lpstr>
      <vt:lpstr> Araştırma </vt:lpstr>
      <vt:lpstr>Öğretim elemanlarımız tarafından düzenlenen çalıştay/konferanslar </vt:lpstr>
      <vt:lpstr>Ödüller</vt:lpstr>
      <vt:lpstr>Ödüller</vt:lpstr>
      <vt:lpstr>Topluma Hizmet </vt:lpstr>
      <vt:lpstr> 2020 beklentilerimiz </vt:lpstr>
      <vt:lpstr> 2020 beklentilerimiz 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ODTÜ MATEMATİK BÖLÜMÜ </dc:title>
  <dc:creator>MKorkmaz</dc:creator>
  <cp:lastModifiedBy>MKorkmaz</cp:lastModifiedBy>
  <cp:revision>92</cp:revision>
  <dcterms:created xsi:type="dcterms:W3CDTF">2016-05-10T11:08:11Z</dcterms:created>
  <dcterms:modified xsi:type="dcterms:W3CDTF">2016-06-02T12:08:17Z</dcterms:modified>
</cp:coreProperties>
</file>